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27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5" d="100"/>
          <a:sy n="65" d="100"/>
        </p:scale>
        <p:origin x="-1464" y="-10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a:t>Click to edit Master title style</a:t>
            </a:r>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hairmansacademy.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hlinkClick r:id="rId15"/>
          </p:cNvPr>
          <p:cNvSpPr txBox="1"/>
          <p:nvPr userDrawn="1"/>
        </p:nvSpPr>
        <p:spPr>
          <a:xfrm>
            <a:off x="0" y="6457890"/>
            <a:ext cx="9144000" cy="400110"/>
          </a:xfrm>
          <a:prstGeom prst="rect">
            <a:avLst/>
          </a:prstGeom>
          <a:solidFill>
            <a:srgbClr val="151645"/>
          </a:solidFill>
        </p:spPr>
        <p:txBody>
          <a:bodyPr wrap="square" lIns="365760" tIns="91440" rIns="365760" bIns="91440" rtlCol="0">
            <a:spAutoFit/>
          </a:bodyPr>
          <a:lstStyle/>
          <a:p>
            <a:pPr algn="r"/>
            <a:r>
              <a:rPr lang="en-US" sz="1400" b="1" dirty="0" smtClean="0">
                <a:solidFill>
                  <a:schemeClr val="bg1"/>
                </a:solidFill>
              </a:rPr>
              <a:t>ChairmansAcademy.com</a:t>
            </a:r>
            <a:endParaRPr lang="en-US" sz="1400" b="1" dirty="0">
              <a:solidFill>
                <a:schemeClr val="bg1"/>
              </a:solidFill>
            </a:endParaRP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Budgeting 101</a:t>
            </a:r>
          </a:p>
        </p:txBody>
      </p:sp>
      <p:sp>
        <p:nvSpPr>
          <p:cNvPr id="3" name="Subtitle 2"/>
          <p:cNvSpPr>
            <a:spLocks noGrp="1"/>
          </p:cNvSpPr>
          <p:nvPr>
            <p:ph type="subTitle" idx="1"/>
          </p:nvPr>
        </p:nvSpPr>
        <p:spPr/>
        <p:txBody>
          <a:bodyPr>
            <a:normAutofit/>
          </a:bodyPr>
          <a:lstStyle/>
          <a:p>
            <a:endParaRPr lang="en-US" dirty="0"/>
          </a:p>
          <a:p>
            <a:r>
              <a:rPr lang="en-US" dirty="0"/>
              <a:t>Learning at Your Fingertips</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r>
              <a:rPr lang="en-US" dirty="0"/>
              <a:t>You may want to group expense together with category headings. For example, you might have a category of “utilities” that includes your electric, gas, water, and telephone bills.</a:t>
            </a:r>
          </a:p>
        </p:txBody>
      </p:sp>
    </p:spTree>
    <p:extLst>
      <p:ext uri="{BB962C8B-B14F-4D97-AF65-F5344CB8AC3E}">
        <p14:creationId xmlns:p14="http://schemas.microsoft.com/office/powerpoint/2010/main" val="423792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r>
              <a:rPr lang="en-US" dirty="0"/>
              <a:t>Decide whether you want to include items that are deducted directly from your paycheck such as insurance, retirement savings, or taxes. If you do not include them on your spreadsheet, be sure that you list your net (post-deduction) income rather than your gross (total, pre-deduction) income under the “revenue” section.</a:t>
            </a:r>
          </a:p>
        </p:txBody>
      </p:sp>
    </p:spTree>
    <p:extLst>
      <p:ext uri="{BB962C8B-B14F-4D97-AF65-F5344CB8AC3E}">
        <p14:creationId xmlns:p14="http://schemas.microsoft.com/office/powerpoint/2010/main" val="140940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buNone/>
            </a:pPr>
            <a:r>
              <a:rPr lang="en-US" b="1" dirty="0"/>
              <a:t>4.  Document your historical budget data for the last 12 months.</a:t>
            </a:r>
            <a:r>
              <a:rPr lang="en-US" dirty="0"/>
              <a:t> Add all of your expenses and revenues for the past 12 months, using data from your bank and credit card statements to provide an accurate representation of all of your revenues and expenses. </a:t>
            </a:r>
          </a:p>
        </p:txBody>
      </p:sp>
    </p:spTree>
    <p:extLst>
      <p:ext uri="{BB962C8B-B14F-4D97-AF65-F5344CB8AC3E}">
        <p14:creationId xmlns:p14="http://schemas.microsoft.com/office/powerpoint/2010/main" val="179259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buNone/>
            </a:pPr>
            <a:r>
              <a:rPr lang="en-US" b="1" dirty="0"/>
              <a:t>5.  Determine your overall monthly revenue history.</a:t>
            </a:r>
            <a:r>
              <a:rPr lang="en-US" dirty="0"/>
              <a:t> Are you on a fixed salary where you know for certain how much you're taking home each week? Are you a freelancer whose salary varies each month? Documenting a year’s history can help you get an accurate view of your average monthly revenue.</a:t>
            </a:r>
          </a:p>
        </p:txBody>
      </p:sp>
    </p:spTree>
    <p:extLst>
      <p:ext uri="{BB962C8B-B14F-4D97-AF65-F5344CB8AC3E}">
        <p14:creationId xmlns:p14="http://schemas.microsoft.com/office/powerpoint/2010/main" val="122281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buNone/>
            </a:pPr>
            <a:r>
              <a:rPr lang="en-US" b="1" dirty="0"/>
              <a:t>6.  List all of your monthly expenses on the spreadsheet.</a:t>
            </a:r>
            <a:r>
              <a:rPr lang="en-US" dirty="0"/>
              <a:t> What are the bills that you have to pay every month? How much do you spend every week on groceries and gasoline? Do you go out to dinner with friends every Friday night or to the movies once a week? How much money do you spend on shopping? </a:t>
            </a:r>
          </a:p>
        </p:txBody>
      </p:sp>
    </p:spTree>
    <p:extLst>
      <p:ext uri="{BB962C8B-B14F-4D97-AF65-F5344CB8AC3E}">
        <p14:creationId xmlns:p14="http://schemas.microsoft.com/office/powerpoint/2010/main" val="21920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buNone/>
            </a:pPr>
            <a:r>
              <a:rPr lang="en-US" dirty="0"/>
              <a:t>Tracking a year of actual spending will help you develop an accurate view of your spending habits, since most people underestimate the amount they believe they spend every month.</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1885" y="4039820"/>
            <a:ext cx="2400300" cy="1581150"/>
          </a:xfrm>
          <a:prstGeom prst="rect">
            <a:avLst/>
          </a:prstGeom>
        </p:spPr>
      </p:pic>
    </p:spTree>
    <p:extLst>
      <p:ext uri="{BB962C8B-B14F-4D97-AF65-F5344CB8AC3E}">
        <p14:creationId xmlns:p14="http://schemas.microsoft.com/office/powerpoint/2010/main" val="174966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buNone/>
            </a:pPr>
            <a:r>
              <a:rPr lang="en-US" b="1" dirty="0"/>
              <a:t>7.  Analyze your revenue and expenses.</a:t>
            </a:r>
            <a:r>
              <a:rPr lang="en-US" dirty="0"/>
              <a:t> If your expenses are greater than your revenue, you are living way beyond your means.</a:t>
            </a:r>
          </a:p>
          <a:p>
            <a:pPr marL="0" indent="0">
              <a:buNone/>
            </a:pPr>
            <a:endParaRPr lang="en-US" dirty="0"/>
          </a:p>
          <a:p>
            <a:pPr marL="0" indent="0">
              <a:buNone/>
            </a:pPr>
            <a:r>
              <a:rPr lang="en-US" dirty="0"/>
              <a:t>Your budget should be divided into two groups: </a:t>
            </a:r>
          </a:p>
          <a:p>
            <a:r>
              <a:rPr lang="en-US" i="1" dirty="0"/>
              <a:t>Fixed Expenses</a:t>
            </a:r>
            <a:endParaRPr lang="en-US" dirty="0"/>
          </a:p>
          <a:p>
            <a:r>
              <a:rPr lang="en-US" i="1" dirty="0"/>
              <a:t>Discretionary Expenses</a:t>
            </a:r>
            <a:endParaRPr lang="en-US" dirty="0"/>
          </a:p>
        </p:txBody>
      </p:sp>
    </p:spTree>
    <p:extLst>
      <p:ext uri="{BB962C8B-B14F-4D97-AF65-F5344CB8AC3E}">
        <p14:creationId xmlns:p14="http://schemas.microsoft.com/office/powerpoint/2010/main" val="364988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r>
              <a:rPr lang="en-US" i="1" dirty="0"/>
              <a:t>Fixed Expenses</a:t>
            </a:r>
            <a:r>
              <a:rPr lang="en-US" dirty="0"/>
              <a:t>. These include regular monthly expenses such as bills, insurance, loan debts, food, and necessary shopping items like clothing and household products.</a:t>
            </a:r>
          </a:p>
          <a:p>
            <a:pPr marL="0" indent="0">
              <a:buNone/>
            </a:pPr>
            <a:endParaRPr lang="en-US" dirty="0"/>
          </a:p>
        </p:txBody>
      </p:sp>
    </p:spTree>
    <p:extLst>
      <p:ext uri="{BB962C8B-B14F-4D97-AF65-F5344CB8AC3E}">
        <p14:creationId xmlns:p14="http://schemas.microsoft.com/office/powerpoint/2010/main" val="22466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r>
              <a:rPr lang="en-US" i="1" dirty="0"/>
              <a:t>Discretionary Expenses</a:t>
            </a:r>
            <a:r>
              <a:rPr lang="en-US" dirty="0"/>
              <a:t>. Discretionary expenses are unfixed expenses that may be “optional.” Items that fall into this category include savings, entertainment, vacation funds, and other luxuries.</a:t>
            </a:r>
          </a:p>
          <a:p>
            <a:pPr marL="0" indent="0">
              <a:buNone/>
            </a:pPr>
            <a:endParaRPr lang="en-US" dirty="0"/>
          </a:p>
        </p:txBody>
      </p:sp>
    </p:spTree>
    <p:extLst>
      <p:ext uri="{BB962C8B-B14F-4D97-AF65-F5344CB8AC3E}">
        <p14:creationId xmlns:p14="http://schemas.microsoft.com/office/powerpoint/2010/main" val="39266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pPr marL="0" indent="0">
              <a:buNone/>
            </a:pPr>
            <a:r>
              <a:rPr lang="en-US" b="1" dirty="0"/>
              <a:t>1.  Create a preliminary budget.</a:t>
            </a:r>
            <a:r>
              <a:rPr lang="en-US" dirty="0"/>
              <a:t> The history established in Part 1 will help you create an accurate preliminary budget. You should calculate your fixed expenses and revenue, then decide how you want to spend your discretionary money.</a:t>
            </a:r>
          </a:p>
        </p:txBody>
      </p:sp>
    </p:spTree>
    <p:extLst>
      <p:ext uri="{BB962C8B-B14F-4D97-AF65-F5344CB8AC3E}">
        <p14:creationId xmlns:p14="http://schemas.microsoft.com/office/powerpoint/2010/main" val="421321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this module:</a:t>
            </a:r>
          </a:p>
        </p:txBody>
      </p:sp>
      <p:sp>
        <p:nvSpPr>
          <p:cNvPr id="3" name="Content Placeholder 2"/>
          <p:cNvSpPr>
            <a:spLocks noGrp="1"/>
          </p:cNvSpPr>
          <p:nvPr>
            <p:ph idx="1"/>
          </p:nvPr>
        </p:nvSpPr>
        <p:spPr>
          <a:xfrm>
            <a:off x="907080" y="2054655"/>
            <a:ext cx="7329840" cy="3817624"/>
          </a:xfrm>
        </p:spPr>
        <p:txBody>
          <a:bodyPr>
            <a:normAutofit/>
          </a:bodyPr>
          <a:lstStyle/>
          <a:p>
            <a:r>
              <a:rPr lang="en-US" dirty="0"/>
              <a:t>Overview</a:t>
            </a:r>
          </a:p>
          <a:p>
            <a:r>
              <a:rPr lang="en-US" dirty="0"/>
              <a:t>Tracking Your Income and Expenses</a:t>
            </a:r>
          </a:p>
          <a:p>
            <a:r>
              <a:rPr lang="en-US" dirty="0"/>
              <a:t>Creating Your Budget</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9420" y="4030021"/>
            <a:ext cx="2857500" cy="1905000"/>
          </a:xfrm>
          <a:prstGeom prst="rect">
            <a:avLst/>
          </a:prstGeom>
        </p:spPr>
      </p:pic>
    </p:spTree>
    <p:extLst>
      <p:ext uri="{BB962C8B-B14F-4D97-AF65-F5344CB8AC3E}">
        <p14:creationId xmlns:p14="http://schemas.microsoft.com/office/powerpoint/2010/main" val="41033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r>
              <a:rPr lang="en-US" dirty="0"/>
              <a:t>To calculate fixed expenses, take an average for each month over the past year, then add about 5%. For example, if your power bill varies seasonally but averages to $210 per month, you should estimate the bill at $220 per month.</a:t>
            </a:r>
          </a:p>
        </p:txBody>
      </p:sp>
    </p:spTree>
    <p:extLst>
      <p:ext uri="{BB962C8B-B14F-4D97-AF65-F5344CB8AC3E}">
        <p14:creationId xmlns:p14="http://schemas.microsoft.com/office/powerpoint/2010/main" val="277752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r>
              <a:rPr lang="en-US" dirty="0"/>
              <a:t>Be sure to account for changes to fixed expenses, such as paying off a student loan or adding a payment for a new car.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5525" y="4073960"/>
            <a:ext cx="2647950" cy="1752600"/>
          </a:xfrm>
          <a:prstGeom prst="rect">
            <a:avLst/>
          </a:prstGeom>
        </p:spPr>
      </p:pic>
    </p:spTree>
    <p:extLst>
      <p:ext uri="{BB962C8B-B14F-4D97-AF65-F5344CB8AC3E}">
        <p14:creationId xmlns:p14="http://schemas.microsoft.com/office/powerpoint/2010/main" val="74413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pPr marL="0" indent="0">
              <a:buNone/>
            </a:pPr>
            <a:r>
              <a:rPr lang="en-US" b="1" dirty="0"/>
              <a:t>2.  Set goals for the bulk of your discretionary spending.</a:t>
            </a:r>
            <a:r>
              <a:rPr lang="en-US" dirty="0"/>
              <a:t> Now that you have determined how much discretionary money you should have leftover every month, decide how you want to spend that money.</a:t>
            </a:r>
          </a:p>
        </p:txBody>
      </p:sp>
    </p:spTree>
    <p:extLst>
      <p:ext uri="{BB962C8B-B14F-4D97-AF65-F5344CB8AC3E}">
        <p14:creationId xmlns:p14="http://schemas.microsoft.com/office/powerpoint/2010/main" val="162068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pPr marL="0" indent="0">
              <a:buNone/>
            </a:pPr>
            <a:r>
              <a:rPr lang="en-US" dirty="0"/>
              <a:t>Your goal should be clear, explicit, and actionable. Some short-term goals may be: </a:t>
            </a:r>
          </a:p>
          <a:p>
            <a:r>
              <a:rPr lang="en-US" dirty="0"/>
              <a:t>Save $8,000 in an emergency savings fund</a:t>
            </a:r>
          </a:p>
          <a:p>
            <a:r>
              <a:rPr lang="en-US" dirty="0"/>
              <a:t>Put 5% of each paycheck in a savings account</a:t>
            </a:r>
          </a:p>
          <a:p>
            <a:r>
              <a:rPr lang="en-US" dirty="0"/>
              <a:t>Pay off credit card balances in 12 months</a:t>
            </a:r>
          </a:p>
          <a:p>
            <a:r>
              <a:rPr lang="en-US" dirty="0"/>
              <a:t>Save $6,000 for an anniversary vacation</a:t>
            </a:r>
          </a:p>
          <a:p>
            <a:pPr marL="0" indent="0">
              <a:buNone/>
            </a:pPr>
            <a:endParaRPr lang="en-US" dirty="0"/>
          </a:p>
        </p:txBody>
      </p:sp>
    </p:spTree>
    <p:extLst>
      <p:ext uri="{BB962C8B-B14F-4D97-AF65-F5344CB8AC3E}">
        <p14:creationId xmlns:p14="http://schemas.microsoft.com/office/powerpoint/2010/main" val="187660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pPr marL="0" indent="0">
              <a:buNone/>
            </a:pPr>
            <a:r>
              <a:rPr lang="en-US" b="1" dirty="0"/>
              <a:t>3.  Maximize tax advantages.</a:t>
            </a:r>
            <a:r>
              <a:rPr lang="en-US" dirty="0"/>
              <a:t> There are ways of saving money that can offer tax benefits. If you put money directly from your paycheck into a 401(K) or personal IRA, the money can be deducted prior to being subject to taxes. Some companies even offer partial matching for retirement contributions, which can make your savings go even further.</a:t>
            </a:r>
          </a:p>
        </p:txBody>
      </p:sp>
    </p:spTree>
    <p:extLst>
      <p:ext uri="{BB962C8B-B14F-4D97-AF65-F5344CB8AC3E}">
        <p14:creationId xmlns:p14="http://schemas.microsoft.com/office/powerpoint/2010/main" val="323185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pPr marL="0" indent="0">
              <a:buNone/>
            </a:pPr>
            <a:r>
              <a:rPr lang="en-US" b="1" dirty="0"/>
              <a:t>4.  Budget out the rest of your discretionary spending.</a:t>
            </a:r>
            <a:r>
              <a:rPr lang="en-US" dirty="0"/>
              <a:t> This part of your budget is all about identifying values. What values do you have and how do you want to spend your money to realize them? Money, after all, is a means to an end, not an end in itself.</a:t>
            </a:r>
          </a:p>
        </p:txBody>
      </p:sp>
    </p:spTree>
    <p:extLst>
      <p:ext uri="{BB962C8B-B14F-4D97-AF65-F5344CB8AC3E}">
        <p14:creationId xmlns:p14="http://schemas.microsoft.com/office/powerpoint/2010/main" val="76615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r>
              <a:rPr lang="en-US" dirty="0"/>
              <a:t>What sort of a person are you, and what do you like to do? Many people end up spending money on hobbies, interests, or charities. Think of this as investing in an experience or feeling of satisfaction.</a:t>
            </a:r>
          </a:p>
        </p:txBody>
      </p:sp>
    </p:spTree>
    <p:extLst>
      <p:ext uri="{BB962C8B-B14F-4D97-AF65-F5344CB8AC3E}">
        <p14:creationId xmlns:p14="http://schemas.microsoft.com/office/powerpoint/2010/main" val="67071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Creating Your Budget</a:t>
            </a:r>
          </a:p>
        </p:txBody>
      </p:sp>
      <p:sp>
        <p:nvSpPr>
          <p:cNvPr id="5" name="Content Placeholder 4"/>
          <p:cNvSpPr>
            <a:spLocks noGrp="1"/>
          </p:cNvSpPr>
          <p:nvPr>
            <p:ph idx="1"/>
          </p:nvPr>
        </p:nvSpPr>
        <p:spPr/>
        <p:txBody>
          <a:bodyPr>
            <a:normAutofit/>
          </a:bodyPr>
          <a:lstStyle/>
          <a:p>
            <a:r>
              <a:rPr lang="en-US" dirty="0"/>
              <a:t>Think about what makes you really happy. A popular theory is people who spend money on experiences are actually happier than people who spend money on possessions. </a:t>
            </a:r>
          </a:p>
          <a:p>
            <a:r>
              <a:rPr lang="en-US" dirty="0"/>
              <a:t>Consider setting aside more money for travel and vacation.</a:t>
            </a:r>
          </a:p>
        </p:txBody>
      </p:sp>
    </p:spTree>
    <p:extLst>
      <p:ext uri="{BB962C8B-B14F-4D97-AF65-F5344CB8AC3E}">
        <p14:creationId xmlns:p14="http://schemas.microsoft.com/office/powerpoint/2010/main" val="186279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Summary</a:t>
            </a:r>
          </a:p>
        </p:txBody>
      </p:sp>
      <p:sp>
        <p:nvSpPr>
          <p:cNvPr id="5" name="Content Placeholder 4"/>
          <p:cNvSpPr>
            <a:spLocks noGrp="1"/>
          </p:cNvSpPr>
          <p:nvPr>
            <p:ph idx="1"/>
          </p:nvPr>
        </p:nvSpPr>
        <p:spPr/>
        <p:txBody>
          <a:bodyPr>
            <a:normAutofit/>
          </a:bodyPr>
          <a:lstStyle/>
          <a:p>
            <a:pPr marL="0" indent="0">
              <a:buNone/>
            </a:pPr>
            <a:r>
              <a:rPr lang="en-US" dirty="0"/>
              <a:t>Optimizing your productivity puts you in control of your day, instead of putting you at the mercy of the ebb and flow of all incoming requests. Without a routine, we have no good way of saying “no” to requests as they come in, and we are at the beck and call of every person who wants our time and every website that wants our attention. That’s not a good thing, not if you want to get the important things done.</a:t>
            </a:r>
          </a:p>
        </p:txBody>
      </p:sp>
    </p:spTree>
    <p:extLst>
      <p:ext uri="{BB962C8B-B14F-4D97-AF65-F5344CB8AC3E}">
        <p14:creationId xmlns:p14="http://schemas.microsoft.com/office/powerpoint/2010/main" val="87487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Overview</a:t>
            </a:r>
          </a:p>
        </p:txBody>
      </p:sp>
      <p:sp>
        <p:nvSpPr>
          <p:cNvPr id="5" name="Content Placeholder 4"/>
          <p:cNvSpPr>
            <a:spLocks noGrp="1"/>
          </p:cNvSpPr>
          <p:nvPr>
            <p:ph idx="1"/>
          </p:nvPr>
        </p:nvSpPr>
        <p:spPr/>
        <p:txBody>
          <a:bodyPr>
            <a:normAutofit/>
          </a:bodyPr>
          <a:lstStyle/>
          <a:p>
            <a:pPr marL="0" indent="0">
              <a:lnSpc>
                <a:spcPct val="90000"/>
              </a:lnSpc>
              <a:buNone/>
            </a:pPr>
            <a:r>
              <a:rPr lang="en-US" dirty="0"/>
              <a:t>A budget can help you crush your outstanding debt, take charge of your financial future, and even become a happier, more relaxed person. Depending on your circumstances, a proper budget may not require that you spend less. Instead, you may simply have to make more effective financial decisions.</a:t>
            </a:r>
            <a:endParaRPr lang="en-US" altLang="en-US" dirty="0"/>
          </a:p>
        </p:txBody>
      </p:sp>
    </p:spTree>
    <p:extLst>
      <p:ext uri="{BB962C8B-B14F-4D97-AF65-F5344CB8AC3E}">
        <p14:creationId xmlns:p14="http://schemas.microsoft.com/office/powerpoint/2010/main" val="178829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1.  Gather what you need to start tracking your spending history.</a:t>
            </a:r>
            <a:r>
              <a:rPr lang="en-US" dirty="0"/>
              <a:t> Collect past bills, bank and credit card statements, and receipts that can allow you to put together an accurate estimate of how much money you spend every month. </a:t>
            </a:r>
            <a:endParaRPr lang="en-US" altLang="en-US" dirty="0"/>
          </a:p>
        </p:txBody>
      </p:sp>
    </p:spTree>
    <p:extLst>
      <p:ext uri="{BB962C8B-B14F-4D97-AF65-F5344CB8AC3E}">
        <p14:creationId xmlns:p14="http://schemas.microsoft.com/office/powerpoint/2010/main" val="157013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2.  Consider using software to help you budget.</a:t>
            </a:r>
            <a:r>
              <a:rPr lang="en-US" dirty="0"/>
              <a:t> Personal finance software is quickly becoming the new trend in finance. These programs have built-in budget making tools that can help customize your budget, along with analytics that help you project cash-flow into the future and better understand your spending habits. </a:t>
            </a:r>
            <a:endParaRPr lang="en-US" altLang="en-US" dirty="0"/>
          </a:p>
        </p:txBody>
      </p:sp>
    </p:spTree>
    <p:extLst>
      <p:ext uri="{BB962C8B-B14F-4D97-AF65-F5344CB8AC3E}">
        <p14:creationId xmlns:p14="http://schemas.microsoft.com/office/powerpoint/2010/main" val="2115994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buNone/>
            </a:pPr>
            <a:r>
              <a:rPr lang="en-US" dirty="0"/>
              <a:t>Some popular personal finance software include: </a:t>
            </a:r>
          </a:p>
          <a:p>
            <a:r>
              <a:rPr lang="en-US" dirty="0"/>
              <a:t>Mint</a:t>
            </a:r>
          </a:p>
          <a:p>
            <a:r>
              <a:rPr lang="en-US" dirty="0"/>
              <a:t>Quicken</a:t>
            </a:r>
          </a:p>
          <a:p>
            <a:r>
              <a:rPr lang="en-US" dirty="0"/>
              <a:t>Microsoft Money</a:t>
            </a:r>
          </a:p>
          <a:p>
            <a:r>
              <a:rPr lang="en-US" dirty="0" err="1"/>
              <a:t>AceMoney</a:t>
            </a:r>
            <a:endParaRPr lang="en-US" dirty="0"/>
          </a:p>
          <a:p>
            <a:r>
              <a:rPr lang="en-US" dirty="0" err="1"/>
              <a:t>BudgetPulse</a:t>
            </a:r>
            <a:endParaRPr lang="en-US" dirty="0"/>
          </a:p>
          <a:p>
            <a:pPr marL="0" indent="0">
              <a:lnSpc>
                <a:spcPct val="90000"/>
              </a:lnSpc>
              <a:buNone/>
            </a:pPr>
            <a:endParaRPr lang="en-US" altLang="en-US" dirty="0"/>
          </a:p>
        </p:txBody>
      </p:sp>
    </p:spTree>
    <p:extLst>
      <p:ext uri="{BB962C8B-B14F-4D97-AF65-F5344CB8AC3E}">
        <p14:creationId xmlns:p14="http://schemas.microsoft.com/office/powerpoint/2010/main" val="173085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lnSpc>
                <a:spcPct val="90000"/>
              </a:lnSpc>
              <a:buNone/>
            </a:pPr>
            <a:r>
              <a:rPr lang="en-US" b="1" dirty="0"/>
              <a:t>3.  Create a spreadsheet.</a:t>
            </a:r>
            <a:r>
              <a:rPr lang="en-US" dirty="0"/>
              <a:t> If you choose not to use a budgeting software, you can determine your own budget by using a simple spreadsheet. </a:t>
            </a:r>
            <a:endParaRPr lang="en-US" alt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820" y="3734410"/>
            <a:ext cx="2857500" cy="1905000"/>
          </a:xfrm>
          <a:prstGeom prst="rect">
            <a:avLst/>
          </a:prstGeom>
        </p:spPr>
      </p:pic>
    </p:spTree>
    <p:extLst>
      <p:ext uri="{BB962C8B-B14F-4D97-AF65-F5344CB8AC3E}">
        <p14:creationId xmlns:p14="http://schemas.microsoft.com/office/powerpoint/2010/main" val="112361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pPr marL="0" indent="0">
              <a:lnSpc>
                <a:spcPct val="90000"/>
              </a:lnSpc>
              <a:buNone/>
            </a:pPr>
            <a:r>
              <a:rPr lang="en-US" dirty="0"/>
              <a:t>Your goal is the chart all your expenses and income during the course of a year, so make a spreadsheet that shows all your information clearly, allowing you to quickly identify any areas where you can spend smarter.</a:t>
            </a:r>
            <a:endParaRPr lang="en-US" altLang="en-US" dirty="0"/>
          </a:p>
        </p:txBody>
      </p:sp>
    </p:spTree>
    <p:extLst>
      <p:ext uri="{BB962C8B-B14F-4D97-AF65-F5344CB8AC3E}">
        <p14:creationId xmlns:p14="http://schemas.microsoft.com/office/powerpoint/2010/main" val="361851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Tracking Your Income and Expenses</a:t>
            </a:r>
          </a:p>
        </p:txBody>
      </p:sp>
      <p:sp>
        <p:nvSpPr>
          <p:cNvPr id="5" name="Content Placeholder 4"/>
          <p:cNvSpPr>
            <a:spLocks noGrp="1"/>
          </p:cNvSpPr>
          <p:nvPr>
            <p:ph idx="1"/>
          </p:nvPr>
        </p:nvSpPr>
        <p:spPr/>
        <p:txBody>
          <a:bodyPr>
            <a:normAutofit/>
          </a:bodyPr>
          <a:lstStyle/>
          <a:p>
            <a:r>
              <a:rPr lang="en-US" dirty="0"/>
              <a:t>Label the row of cells across the top (starting with cell B1) with the 12 months of the year.</a:t>
            </a:r>
          </a:p>
          <a:p>
            <a:r>
              <a:rPr lang="en-US" dirty="0"/>
              <a:t>Create a column of expenses and revenues in column A. You can list either revenues or expenses first, but try to group expenses together and revenues together to avoid confusion.</a:t>
            </a:r>
          </a:p>
        </p:txBody>
      </p:sp>
    </p:spTree>
    <p:extLst>
      <p:ext uri="{BB962C8B-B14F-4D97-AF65-F5344CB8AC3E}">
        <p14:creationId xmlns:p14="http://schemas.microsoft.com/office/powerpoint/2010/main" val="8608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9385</TotalTime>
  <Words>1307</Words>
  <Application>Microsoft Office PowerPoint</Application>
  <PresentationFormat>On-screen Show (4:3)</PresentationFormat>
  <Paragraphs>74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Budgeting 101</vt:lpstr>
      <vt:lpstr>In this module:</vt:lpstr>
      <vt:lpstr>Overview</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Tracking Your Income and Expenses</vt:lpstr>
      <vt:lpstr>Creating Your Budget</vt:lpstr>
      <vt:lpstr>Creating Your Budget</vt:lpstr>
      <vt:lpstr>Creating Your Budget</vt:lpstr>
      <vt:lpstr>Creating Your Budget</vt:lpstr>
      <vt:lpstr>Creating Your Budget</vt:lpstr>
      <vt:lpstr>Creating Your Budget</vt:lpstr>
      <vt:lpstr>Creating Your Budget</vt:lpstr>
      <vt:lpstr>Creating Your Budget</vt:lpstr>
      <vt:lpstr>Creating Your Budget</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ChairmansAcademy</dc:creator>
  <dcterms:created xsi:type="dcterms:W3CDTF">2013-08-21T19:17:07Z</dcterms:created>
  <dcterms:modified xsi:type="dcterms:W3CDTF">2017-01-31T18:07:56Z</dcterms:modified>
</cp:coreProperties>
</file>